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4630400" cx="14630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608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608" orient="horz"/>
        <p:guide pos="460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cacf2550d4_0_9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cacf2550d4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498733" y="2117902"/>
            <a:ext cx="13632900" cy="5838600"/>
          </a:xfrm>
          <a:prstGeom prst="rect">
            <a:avLst/>
          </a:prstGeom>
        </p:spPr>
        <p:txBody>
          <a:bodyPr anchorCtr="0" anchor="b" bIns="184200" lIns="184200" spcFirstLastPara="1" rIns="184200" wrap="square" tIns="184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498720" y="8061511"/>
            <a:ext cx="13632900" cy="2254500"/>
          </a:xfrm>
          <a:prstGeom prst="rect">
            <a:avLst/>
          </a:prstGeom>
        </p:spPr>
        <p:txBody>
          <a:bodyPr anchorCtr="0" anchor="t" bIns="184200" lIns="184200" spcFirstLastPara="1" rIns="184200" wrap="square" tIns="1842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3555933" y="13264261"/>
            <a:ext cx="877800" cy="1119600"/>
          </a:xfrm>
          <a:prstGeom prst="rect">
            <a:avLst/>
          </a:prstGeom>
        </p:spPr>
        <p:txBody>
          <a:bodyPr anchorCtr="0" anchor="ctr" bIns="184200" lIns="184200" spcFirstLastPara="1" rIns="184200" wrap="square" tIns="184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498720" y="3146311"/>
            <a:ext cx="13632900" cy="5585100"/>
          </a:xfrm>
          <a:prstGeom prst="rect">
            <a:avLst/>
          </a:prstGeom>
        </p:spPr>
        <p:txBody>
          <a:bodyPr anchorCtr="0" anchor="b" bIns="184200" lIns="184200" spcFirstLastPara="1" rIns="184200" wrap="square" tIns="184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200"/>
              <a:buNone/>
              <a:defRPr sz="2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24200"/>
              <a:buNone/>
              <a:defRPr sz="2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24200"/>
              <a:buNone/>
              <a:defRPr sz="2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24200"/>
              <a:buNone/>
              <a:defRPr sz="2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24200"/>
              <a:buNone/>
              <a:defRPr sz="2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24200"/>
              <a:buNone/>
              <a:defRPr sz="2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24200"/>
              <a:buNone/>
              <a:defRPr sz="2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24200"/>
              <a:buNone/>
              <a:defRPr sz="2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24200"/>
              <a:buNone/>
              <a:defRPr sz="24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498720" y="8966329"/>
            <a:ext cx="13632900" cy="3700200"/>
          </a:xfrm>
          <a:prstGeom prst="rect">
            <a:avLst/>
          </a:prstGeom>
        </p:spPr>
        <p:txBody>
          <a:bodyPr anchorCtr="0" anchor="t" bIns="184200" lIns="184200" spcFirstLastPara="1" rIns="184200" wrap="square" tIns="184200">
            <a:normAutofit/>
          </a:bodyPr>
          <a:lstStyle>
            <a:lvl1pPr indent="-457200" lvl="0" marL="457200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1pPr>
            <a:lvl2pPr indent="-406400" lvl="1" marL="914400" algn="ctr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2pPr>
            <a:lvl3pPr indent="-406400" lvl="2" marL="1371600" algn="ctr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3pPr>
            <a:lvl4pPr indent="-406400" lvl="3" marL="18288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4pPr>
            <a:lvl5pPr indent="-406400" lvl="4" marL="2286000" algn="ctr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5pPr>
            <a:lvl6pPr indent="-406400" lvl="5" marL="2743200" algn="ctr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6pPr>
            <a:lvl7pPr indent="-406400" lvl="6" marL="32004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7pPr>
            <a:lvl8pPr indent="-406400" lvl="7" marL="3657600" algn="ctr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8pPr>
            <a:lvl9pPr indent="-406400" lvl="8" marL="4114800" algn="ctr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3555933" y="13264261"/>
            <a:ext cx="877800" cy="1119600"/>
          </a:xfrm>
          <a:prstGeom prst="rect">
            <a:avLst/>
          </a:prstGeom>
        </p:spPr>
        <p:txBody>
          <a:bodyPr anchorCtr="0" anchor="ctr" bIns="184200" lIns="184200" spcFirstLastPara="1" rIns="184200" wrap="square" tIns="184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3555933" y="13264261"/>
            <a:ext cx="877800" cy="1119600"/>
          </a:xfrm>
          <a:prstGeom prst="rect">
            <a:avLst/>
          </a:prstGeom>
        </p:spPr>
        <p:txBody>
          <a:bodyPr anchorCtr="0" anchor="ctr" bIns="184200" lIns="184200" spcFirstLastPara="1" rIns="184200" wrap="square" tIns="184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498720" y="6117973"/>
            <a:ext cx="13632900" cy="2394600"/>
          </a:xfrm>
          <a:prstGeom prst="rect">
            <a:avLst/>
          </a:prstGeom>
        </p:spPr>
        <p:txBody>
          <a:bodyPr anchorCtr="0" anchor="ctr" bIns="184200" lIns="184200" spcFirstLastPara="1" rIns="184200" wrap="square" tIns="184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1pPr>
            <a:lvl2pPr lvl="1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2pPr>
            <a:lvl3pPr lvl="2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3pPr>
            <a:lvl4pPr lvl="3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4pPr>
            <a:lvl5pPr lvl="4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5pPr>
            <a:lvl6pPr lvl="5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6pPr>
            <a:lvl7pPr lvl="6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7pPr>
            <a:lvl8pPr lvl="7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8pPr>
            <a:lvl9pPr lvl="8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3555933" y="13264261"/>
            <a:ext cx="877800" cy="1119600"/>
          </a:xfrm>
          <a:prstGeom prst="rect">
            <a:avLst/>
          </a:prstGeom>
        </p:spPr>
        <p:txBody>
          <a:bodyPr anchorCtr="0" anchor="ctr" bIns="184200" lIns="184200" spcFirstLastPara="1" rIns="184200" wrap="square" tIns="184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498720" y="1265849"/>
            <a:ext cx="13632900" cy="1629000"/>
          </a:xfrm>
          <a:prstGeom prst="rect">
            <a:avLst/>
          </a:prstGeom>
        </p:spPr>
        <p:txBody>
          <a:bodyPr anchorCtr="0" anchor="t" bIns="184200" lIns="184200" spcFirstLastPara="1" rIns="184200" wrap="square" tIns="184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498720" y="3278151"/>
            <a:ext cx="13632900" cy="9717900"/>
          </a:xfrm>
          <a:prstGeom prst="rect">
            <a:avLst/>
          </a:prstGeom>
        </p:spPr>
        <p:txBody>
          <a:bodyPr anchorCtr="0" anchor="t" bIns="184200" lIns="184200" spcFirstLastPara="1" rIns="184200" wrap="square" tIns="184200">
            <a:normAutofit/>
          </a:bodyPr>
          <a:lstStyle>
            <a:lvl1pPr indent="-457200" lvl="0" marL="457200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1pPr>
            <a:lvl2pPr indent="-406400" lvl="1" marL="9144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2pPr>
            <a:lvl3pPr indent="-406400" lvl="2" marL="13716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3pPr>
            <a:lvl4pPr indent="-406400" lvl="3" marL="18288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4pPr>
            <a:lvl5pPr indent="-406400" lvl="4" marL="22860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5pPr>
            <a:lvl6pPr indent="-406400" lvl="5" marL="27432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6pPr>
            <a:lvl7pPr indent="-406400" lvl="6" marL="32004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7pPr>
            <a:lvl8pPr indent="-406400" lvl="7" marL="36576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8pPr>
            <a:lvl9pPr indent="-406400" lvl="8" marL="41148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3555933" y="13264261"/>
            <a:ext cx="877800" cy="1119600"/>
          </a:xfrm>
          <a:prstGeom prst="rect">
            <a:avLst/>
          </a:prstGeom>
        </p:spPr>
        <p:txBody>
          <a:bodyPr anchorCtr="0" anchor="ctr" bIns="184200" lIns="184200" spcFirstLastPara="1" rIns="184200" wrap="square" tIns="184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498720" y="1265849"/>
            <a:ext cx="13632900" cy="1629000"/>
          </a:xfrm>
          <a:prstGeom prst="rect">
            <a:avLst/>
          </a:prstGeom>
        </p:spPr>
        <p:txBody>
          <a:bodyPr anchorCtr="0" anchor="t" bIns="184200" lIns="184200" spcFirstLastPara="1" rIns="184200" wrap="square" tIns="184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498720" y="3278151"/>
            <a:ext cx="6399900" cy="9717900"/>
          </a:xfrm>
          <a:prstGeom prst="rect">
            <a:avLst/>
          </a:prstGeom>
        </p:spPr>
        <p:txBody>
          <a:bodyPr anchorCtr="0" anchor="t" bIns="184200" lIns="184200" spcFirstLastPara="1" rIns="184200" wrap="square" tIns="1842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7731840" y="3278151"/>
            <a:ext cx="6399900" cy="9717900"/>
          </a:xfrm>
          <a:prstGeom prst="rect">
            <a:avLst/>
          </a:prstGeom>
        </p:spPr>
        <p:txBody>
          <a:bodyPr anchorCtr="0" anchor="t" bIns="184200" lIns="184200" spcFirstLastPara="1" rIns="184200" wrap="square" tIns="1842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3555933" y="13264261"/>
            <a:ext cx="877800" cy="1119600"/>
          </a:xfrm>
          <a:prstGeom prst="rect">
            <a:avLst/>
          </a:prstGeom>
        </p:spPr>
        <p:txBody>
          <a:bodyPr anchorCtr="0" anchor="ctr" bIns="184200" lIns="184200" spcFirstLastPara="1" rIns="184200" wrap="square" tIns="184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498720" y="1265849"/>
            <a:ext cx="13632900" cy="1629000"/>
          </a:xfrm>
          <a:prstGeom prst="rect">
            <a:avLst/>
          </a:prstGeom>
        </p:spPr>
        <p:txBody>
          <a:bodyPr anchorCtr="0" anchor="t" bIns="184200" lIns="184200" spcFirstLastPara="1" rIns="184200" wrap="square" tIns="184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3555933" y="13264261"/>
            <a:ext cx="877800" cy="1119600"/>
          </a:xfrm>
          <a:prstGeom prst="rect">
            <a:avLst/>
          </a:prstGeom>
        </p:spPr>
        <p:txBody>
          <a:bodyPr anchorCtr="0" anchor="ctr" bIns="184200" lIns="184200" spcFirstLastPara="1" rIns="184200" wrap="square" tIns="184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498720" y="1580373"/>
            <a:ext cx="4492800" cy="2149500"/>
          </a:xfrm>
          <a:prstGeom prst="rect">
            <a:avLst/>
          </a:prstGeom>
        </p:spPr>
        <p:txBody>
          <a:bodyPr anchorCtr="0" anchor="b" bIns="184200" lIns="184200" spcFirstLastPara="1" rIns="184200" wrap="square" tIns="184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498720" y="3952640"/>
            <a:ext cx="4492800" cy="9043500"/>
          </a:xfrm>
          <a:prstGeom prst="rect">
            <a:avLst/>
          </a:prstGeom>
        </p:spPr>
        <p:txBody>
          <a:bodyPr anchorCtr="0" anchor="t" bIns="184200" lIns="184200" spcFirstLastPara="1" rIns="184200" wrap="square" tIns="184200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3555933" y="13264261"/>
            <a:ext cx="877800" cy="1119600"/>
          </a:xfrm>
          <a:prstGeom prst="rect">
            <a:avLst/>
          </a:prstGeom>
        </p:spPr>
        <p:txBody>
          <a:bodyPr anchorCtr="0" anchor="ctr" bIns="184200" lIns="184200" spcFirstLastPara="1" rIns="184200" wrap="square" tIns="184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784400" y="1280427"/>
            <a:ext cx="10188600" cy="11636100"/>
          </a:xfrm>
          <a:prstGeom prst="rect">
            <a:avLst/>
          </a:prstGeom>
        </p:spPr>
        <p:txBody>
          <a:bodyPr anchorCtr="0" anchor="ctr" bIns="184200" lIns="184200" spcFirstLastPara="1" rIns="184200" wrap="square" tIns="184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1pPr>
            <a:lvl2pPr lvl="1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2pPr>
            <a:lvl3pPr lvl="2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3pPr>
            <a:lvl4pPr lvl="3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4pPr>
            <a:lvl5pPr lvl="4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5pPr>
            <a:lvl6pPr lvl="5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6pPr>
            <a:lvl7pPr lvl="6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7pPr>
            <a:lvl8pPr lvl="7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8pPr>
            <a:lvl9pPr lvl="8"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3555933" y="13264261"/>
            <a:ext cx="877800" cy="1119600"/>
          </a:xfrm>
          <a:prstGeom prst="rect">
            <a:avLst/>
          </a:prstGeom>
        </p:spPr>
        <p:txBody>
          <a:bodyPr anchorCtr="0" anchor="ctr" bIns="184200" lIns="184200" spcFirstLastPara="1" rIns="184200" wrap="square" tIns="184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7315200" y="-356"/>
            <a:ext cx="7315200" cy="1463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84200" lIns="184200" spcFirstLastPara="1" rIns="184200" wrap="square" tIns="184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424800" y="3507698"/>
            <a:ext cx="6472200" cy="4216200"/>
          </a:xfrm>
          <a:prstGeom prst="rect">
            <a:avLst/>
          </a:prstGeom>
        </p:spPr>
        <p:txBody>
          <a:bodyPr anchorCtr="0" anchor="b" bIns="184200" lIns="184200" spcFirstLastPara="1" rIns="184200" wrap="square" tIns="184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1pPr>
            <a:lvl2pPr lvl="1" algn="ctr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2pPr>
            <a:lvl3pPr lvl="2" algn="ctr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3pPr>
            <a:lvl4pPr lvl="3" algn="ctr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4pPr>
            <a:lvl5pPr lvl="4" algn="ctr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5pPr>
            <a:lvl6pPr lvl="5" algn="ctr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6pPr>
            <a:lvl7pPr lvl="6" algn="ctr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7pPr>
            <a:lvl8pPr lvl="7" algn="ctr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8pPr>
            <a:lvl9pPr lvl="8" algn="ctr"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424800" y="7973191"/>
            <a:ext cx="6472200" cy="3513300"/>
          </a:xfrm>
          <a:prstGeom prst="rect">
            <a:avLst/>
          </a:prstGeom>
        </p:spPr>
        <p:txBody>
          <a:bodyPr anchorCtr="0" anchor="t" bIns="184200" lIns="184200" spcFirstLastPara="1" rIns="184200" wrap="square" tIns="1842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7903200" y="2059591"/>
            <a:ext cx="6139200" cy="10510500"/>
          </a:xfrm>
          <a:prstGeom prst="rect">
            <a:avLst/>
          </a:prstGeom>
        </p:spPr>
        <p:txBody>
          <a:bodyPr anchorCtr="0" anchor="ctr" bIns="184200" lIns="184200" spcFirstLastPara="1" rIns="184200" wrap="square" tIns="184200">
            <a:normAutofit/>
          </a:bodyPr>
          <a:lstStyle>
            <a:lvl1pPr indent="-457200" lvl="0" marL="457200"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1pPr>
            <a:lvl2pPr indent="-406400" lvl="1" marL="9144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2pPr>
            <a:lvl3pPr indent="-406400" lvl="2" marL="13716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3pPr>
            <a:lvl4pPr indent="-406400" lvl="3" marL="18288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4pPr>
            <a:lvl5pPr indent="-406400" lvl="4" marL="22860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5pPr>
            <a:lvl6pPr indent="-406400" lvl="5" marL="27432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6pPr>
            <a:lvl7pPr indent="-406400" lvl="6" marL="32004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7pPr>
            <a:lvl8pPr indent="-406400" lvl="7" marL="36576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8pPr>
            <a:lvl9pPr indent="-406400" lvl="8" marL="4114800"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3555933" y="13264261"/>
            <a:ext cx="877800" cy="1119600"/>
          </a:xfrm>
          <a:prstGeom prst="rect">
            <a:avLst/>
          </a:prstGeom>
        </p:spPr>
        <p:txBody>
          <a:bodyPr anchorCtr="0" anchor="ctr" bIns="184200" lIns="184200" spcFirstLastPara="1" rIns="184200" wrap="square" tIns="184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498720" y="12033636"/>
            <a:ext cx="9598200" cy="1721100"/>
          </a:xfrm>
          <a:prstGeom prst="rect">
            <a:avLst/>
          </a:prstGeom>
        </p:spPr>
        <p:txBody>
          <a:bodyPr anchorCtr="0" anchor="ctr" bIns="184200" lIns="184200" spcFirstLastPara="1" rIns="184200" wrap="square" tIns="1842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3555933" y="13264261"/>
            <a:ext cx="877800" cy="1119600"/>
          </a:xfrm>
          <a:prstGeom prst="rect">
            <a:avLst/>
          </a:prstGeom>
        </p:spPr>
        <p:txBody>
          <a:bodyPr anchorCtr="0" anchor="ctr" bIns="184200" lIns="184200" spcFirstLastPara="1" rIns="184200" wrap="square" tIns="184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98720" y="1265849"/>
            <a:ext cx="13632900" cy="16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84200" lIns="184200" spcFirstLastPara="1" rIns="184200" wrap="square" tIns="184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98720" y="3278151"/>
            <a:ext cx="13632900" cy="9717900"/>
          </a:xfrm>
          <a:prstGeom prst="rect">
            <a:avLst/>
          </a:prstGeom>
          <a:noFill/>
          <a:ln>
            <a:noFill/>
          </a:ln>
        </p:spPr>
        <p:txBody>
          <a:bodyPr anchorCtr="0" anchor="t" bIns="184200" lIns="184200" spcFirstLastPara="1" rIns="184200" wrap="square" tIns="184200">
            <a:normAutofit/>
          </a:bodyPr>
          <a:lstStyle>
            <a:lvl1pPr indent="-4572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Char char="●"/>
              <a:defRPr sz="3600">
                <a:solidFill>
                  <a:schemeClr val="dk2"/>
                </a:solidFill>
              </a:defRPr>
            </a:lvl1pPr>
            <a:lvl2pPr indent="-4064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○"/>
              <a:defRPr sz="2800">
                <a:solidFill>
                  <a:schemeClr val="dk2"/>
                </a:solidFill>
              </a:defRPr>
            </a:lvl2pPr>
            <a:lvl3pPr indent="-4064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■"/>
              <a:defRPr sz="2800">
                <a:solidFill>
                  <a:schemeClr val="dk2"/>
                </a:solidFill>
              </a:defRPr>
            </a:lvl3pPr>
            <a:lvl4pPr indent="-4064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4pPr>
            <a:lvl5pPr indent="-4064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○"/>
              <a:defRPr sz="2800">
                <a:solidFill>
                  <a:schemeClr val="dk2"/>
                </a:solidFill>
              </a:defRPr>
            </a:lvl5pPr>
            <a:lvl6pPr indent="-4064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■"/>
              <a:defRPr sz="2800">
                <a:solidFill>
                  <a:schemeClr val="dk2"/>
                </a:solidFill>
              </a:defRPr>
            </a:lvl6pPr>
            <a:lvl7pPr indent="-4064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7pPr>
            <a:lvl8pPr indent="-4064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○"/>
              <a:defRPr sz="2800">
                <a:solidFill>
                  <a:schemeClr val="dk2"/>
                </a:solidFill>
              </a:defRPr>
            </a:lvl8pPr>
            <a:lvl9pPr indent="-4064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■"/>
              <a:defRPr sz="2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3555933" y="13264261"/>
            <a:ext cx="877800" cy="111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84200" lIns="184200" spcFirstLastPara="1" rIns="184200" wrap="square" tIns="184200">
            <a:normAutofit/>
          </a:bodyPr>
          <a:lstStyle>
            <a:lvl1pPr lvl="0" algn="r">
              <a:buNone/>
              <a:defRPr sz="2000">
                <a:solidFill>
                  <a:schemeClr val="dk2"/>
                </a:solidFill>
              </a:defRPr>
            </a:lvl1pPr>
            <a:lvl2pPr lvl="1" algn="r">
              <a:buNone/>
              <a:defRPr sz="2000">
                <a:solidFill>
                  <a:schemeClr val="dk2"/>
                </a:solidFill>
              </a:defRPr>
            </a:lvl2pPr>
            <a:lvl3pPr lvl="2" algn="r">
              <a:buNone/>
              <a:defRPr sz="2000">
                <a:solidFill>
                  <a:schemeClr val="dk2"/>
                </a:solidFill>
              </a:defRPr>
            </a:lvl3pPr>
            <a:lvl4pPr lvl="3" algn="r">
              <a:buNone/>
              <a:defRPr sz="2000">
                <a:solidFill>
                  <a:schemeClr val="dk2"/>
                </a:solidFill>
              </a:defRPr>
            </a:lvl4pPr>
            <a:lvl5pPr lvl="4" algn="r">
              <a:buNone/>
              <a:defRPr sz="2000">
                <a:solidFill>
                  <a:schemeClr val="dk2"/>
                </a:solidFill>
              </a:defRPr>
            </a:lvl5pPr>
            <a:lvl6pPr lvl="5" algn="r">
              <a:buNone/>
              <a:defRPr sz="2000">
                <a:solidFill>
                  <a:schemeClr val="dk2"/>
                </a:solidFill>
              </a:defRPr>
            </a:lvl6pPr>
            <a:lvl7pPr lvl="6" algn="r">
              <a:buNone/>
              <a:defRPr sz="2000">
                <a:solidFill>
                  <a:schemeClr val="dk2"/>
                </a:solidFill>
              </a:defRPr>
            </a:lvl7pPr>
            <a:lvl8pPr lvl="7" algn="r">
              <a:buNone/>
              <a:defRPr sz="2000">
                <a:solidFill>
                  <a:schemeClr val="dk2"/>
                </a:solidFill>
              </a:defRPr>
            </a:lvl8pPr>
            <a:lvl9pPr lvl="8" algn="r">
              <a:buNone/>
              <a:defRPr sz="2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4915200" y="1070616"/>
            <a:ext cx="4800000" cy="43767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4200" lIns="137150" spcFirstLastPara="1" rIns="137150" wrap="square" tIns="1842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Threat of New Entrants</a:t>
            </a:r>
            <a:endParaRPr b="1" sz="16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b="1"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Very High		High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Low		   Very Low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4915200" y="10210670"/>
            <a:ext cx="4800000" cy="4304100"/>
          </a:xfrm>
          <a:prstGeom prst="upArrow">
            <a:avLst>
              <a:gd fmla="val 50000" name="adj1"/>
              <a:gd fmla="val 49997" name="adj2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4200" lIns="137150" spcFirstLastPara="1" rIns="137150" wrap="square" tIns="1842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Threats of Substitution</a:t>
            </a:r>
            <a:endParaRPr sz="16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Very High 		High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Low		  Very Low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222090" y="4857135"/>
            <a:ext cx="4800000" cy="581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4200" lIns="184200" spcFirstLastPara="1" rIns="184200" wrap="square" tIns="184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Supplier Power</a:t>
            </a:r>
            <a:endParaRPr b="1" sz="16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Very High 		High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Low  		  Very Low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9715205" y="4904807"/>
            <a:ext cx="4800000" cy="58104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4200" lIns="184200" spcFirstLastPara="1" rIns="184200" wrap="square" tIns="1842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Buyer Power</a:t>
            </a:r>
            <a:endParaRPr sz="16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Very High 		High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Low		   Very Low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5180300" y="5621650"/>
            <a:ext cx="4376700" cy="43767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Competitive Rivalry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venir"/>
              <a:buChar char="●"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Very High		High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Low    	   Very Low</a:t>
            </a:r>
            <a:endParaRPr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369200" y="531825"/>
            <a:ext cx="3724200" cy="2981400"/>
          </a:xfrm>
          <a:prstGeom prst="rect">
            <a:avLst/>
          </a:prstGeom>
          <a:solidFill>
            <a:srgbClr val="2D3E5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Porter’s Five </a:t>
            </a:r>
            <a:endParaRPr sz="3000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Forces Analysis Template</a:t>
            </a:r>
            <a:endParaRPr sz="3000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/>
          <p:nvPr/>
        </p:nvSpPr>
        <p:spPr>
          <a:xfrm>
            <a:off x="4915200" y="1146816"/>
            <a:ext cx="4800000" cy="43767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33475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4200" lIns="137150" spcFirstLastPara="1" rIns="137150" wrap="square" tIns="1842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Threat of New Entrants</a:t>
            </a:r>
            <a:endParaRPr b="1" sz="1600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There are no significant barriers of entry to the cereal market. </a:t>
            </a:r>
            <a:endParaRPr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Very High</a:t>
            </a:r>
            <a:r>
              <a:rPr lang="en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		High</a:t>
            </a:r>
            <a:endParaRPr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Low		   Very Low</a:t>
            </a:r>
            <a:endParaRPr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4915200" y="10210670"/>
            <a:ext cx="4800000" cy="4304100"/>
          </a:xfrm>
          <a:prstGeom prst="upArrow">
            <a:avLst>
              <a:gd fmla="val 50000" name="adj1"/>
              <a:gd fmla="val 49997" name="adj2"/>
            </a:avLst>
          </a:prstGeom>
          <a:solidFill>
            <a:srgbClr val="33475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4200" lIns="137150" spcFirstLastPara="1" rIns="137150" wrap="square" tIns="1842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Threats of Substitution</a:t>
            </a:r>
            <a:endParaRPr sz="1600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venir"/>
              <a:buChar char="●"/>
            </a:pPr>
            <a:r>
              <a:rPr lang="en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Other breakfast foods</a:t>
            </a:r>
            <a:endParaRPr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venir"/>
              <a:buChar char="●"/>
            </a:pPr>
            <a:r>
              <a:rPr lang="en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Not having breakfast </a:t>
            </a:r>
            <a:endParaRPr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venir"/>
              <a:buChar char="●"/>
            </a:pPr>
            <a:r>
              <a:rPr lang="en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Drinking coffee</a:t>
            </a:r>
            <a:endParaRPr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Very High </a:t>
            </a:r>
            <a:r>
              <a:rPr lang="en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		High</a:t>
            </a:r>
            <a:endParaRPr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Low		  Very Low</a:t>
            </a:r>
            <a:endParaRPr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222090" y="4933335"/>
            <a:ext cx="4800000" cy="581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7C98B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4200" lIns="184200" spcFirstLastPara="1" rIns="184200" wrap="square" tIns="184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Avenir"/>
                <a:ea typeface="Avenir"/>
                <a:cs typeface="Avenir"/>
                <a:sym typeface="Avenir"/>
              </a:rPr>
              <a:t>Supplier Power</a:t>
            </a:r>
            <a:endParaRPr b="1" sz="16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Ingredients to make and package cereal are all </a:t>
            </a:r>
            <a:r>
              <a:rPr lang="en">
                <a:latin typeface="Avenir"/>
                <a:ea typeface="Avenir"/>
                <a:cs typeface="Avenir"/>
                <a:sym typeface="Avenir"/>
              </a:rPr>
              <a:t>commodities</a:t>
            </a:r>
            <a:r>
              <a:rPr lang="en">
                <a:latin typeface="Avenir"/>
                <a:ea typeface="Avenir"/>
                <a:cs typeface="Avenir"/>
                <a:sym typeface="Avenir"/>
              </a:rPr>
              <a:t>.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Very High 		High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Low  		  </a:t>
            </a:r>
            <a:r>
              <a:rPr b="1" lang="en" u="sng">
                <a:latin typeface="Avenir"/>
                <a:ea typeface="Avenir"/>
                <a:cs typeface="Avenir"/>
                <a:sym typeface="Avenir"/>
              </a:rPr>
              <a:t>Very Low</a:t>
            </a:r>
            <a:endParaRPr b="1" u="sng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9715205" y="4981007"/>
            <a:ext cx="4800000" cy="5810400"/>
          </a:xfrm>
          <a:prstGeom prst="leftArrow">
            <a:avLst>
              <a:gd fmla="val 50000" name="adj1"/>
              <a:gd fmla="val 50000" name="adj2"/>
            </a:avLst>
          </a:prstGeom>
          <a:solidFill>
            <a:srgbClr val="7C98B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84200" lIns="184200" spcFirstLastPara="1" rIns="184200" wrap="square" tIns="1842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Avenir"/>
                <a:ea typeface="Avenir"/>
                <a:cs typeface="Avenir"/>
                <a:sym typeface="Avenir"/>
              </a:rPr>
              <a:t>Buyer Power</a:t>
            </a:r>
            <a:endParaRPr sz="16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45720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 People need food, but can skip breakfast and are price sensitive to foods like cereal and often look for discounts and bargains.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Very High 		</a:t>
            </a:r>
            <a:r>
              <a:rPr b="1" lang="en" u="sng">
                <a:latin typeface="Avenir"/>
                <a:ea typeface="Avenir"/>
                <a:cs typeface="Avenir"/>
                <a:sym typeface="Avenir"/>
              </a:rPr>
              <a:t>High</a:t>
            </a:r>
            <a:endParaRPr b="1" u="sng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Low		   Very Low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5180300" y="5697850"/>
            <a:ext cx="4376700" cy="4376700"/>
          </a:xfrm>
          <a:prstGeom prst="ellipse">
            <a:avLst/>
          </a:prstGeom>
          <a:solidFill>
            <a:srgbClr val="F5F8FA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Avenir"/>
                <a:ea typeface="Avenir"/>
                <a:cs typeface="Avenir"/>
                <a:sym typeface="Avenir"/>
              </a:rPr>
              <a:t>Competitive Rivalry</a:t>
            </a:r>
            <a:endParaRPr sz="1600"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Companies like General Mills have huge market share.  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latin typeface="Avenir"/>
                <a:ea typeface="Avenir"/>
                <a:cs typeface="Avenir"/>
                <a:sym typeface="Avenir"/>
              </a:rPr>
              <a:t>Very High</a:t>
            </a:r>
            <a:r>
              <a:rPr lang="en">
                <a:latin typeface="Avenir"/>
                <a:ea typeface="Avenir"/>
                <a:cs typeface="Avenir"/>
                <a:sym typeface="Avenir"/>
              </a:rPr>
              <a:t>		High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venir"/>
                <a:ea typeface="Avenir"/>
                <a:cs typeface="Avenir"/>
                <a:sym typeface="Avenir"/>
              </a:rPr>
              <a:t>Low    	   Very Low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369200" y="531825"/>
            <a:ext cx="3724200" cy="2981400"/>
          </a:xfrm>
          <a:prstGeom prst="rect">
            <a:avLst/>
          </a:prstGeom>
          <a:solidFill>
            <a:srgbClr val="2D3E5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Porter’s Five </a:t>
            </a:r>
            <a:endParaRPr sz="3000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Forces Analysis Example:</a:t>
            </a:r>
            <a:endParaRPr sz="3000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3000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Mike’s Cereal Co.</a:t>
            </a:r>
            <a:endParaRPr i="1" sz="3000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